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F5A08-FCE3-458D-8FD3-9EA451B737C7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8AF0C-3E4E-4FE8-9A5F-96DA189C2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63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207C-2F53-4C01-9721-6C7935709EC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9FC3C-6CC8-4685-AFEE-927740BC1FE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908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784CB-C56E-4441-9861-A741298E0AC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8A54C-F208-422F-93D1-16496C4299D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161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9A82-E852-46FD-97D8-B32BA3FFF05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AE513-B016-40BA-BF6F-CCAB795E0D4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235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EFDEF-0544-4E48-8070-5542A294078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84201-03A7-4E45-969F-E149FEE5F07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410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90F9C-E441-483D-AD82-D5B0D7938F6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DB1A1-04E4-4B42-9D32-E321D2BC8EF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175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81DF-0B40-4E82-B8AC-2B7C3D06A80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6CB90-36A4-4F89-A253-F3A0467509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711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B5357-0972-4D94-9B74-EBE11214AAC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970AC-FE7B-42FA-84FE-739C784E46D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7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8AD1D-FF80-44FB-8C4F-0B3737DE3E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E5A8-522C-469D-9172-F073740CD5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7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B5A-12D4-40F4-9E1F-6B95C103794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124FC-8F1E-4E75-B600-D39DF42AAC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625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5C27F-F4F0-44AB-94AB-5BD1D5160A9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24EA7-919E-4F74-A142-287E9CAD2B4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54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69768-F2C4-4B71-8600-213E750A878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CFE8B-336E-45EB-B393-97D752FC08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62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E0900B-AB0E-4A35-B84C-D029BE4CC01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1A97AB-B5D7-4541-9AE3-FA92585206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09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1214438"/>
            <a:ext cx="7772400" cy="1470025"/>
          </a:xfr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Подготовка к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tx1"/>
                </a:solidFill>
              </a:rPr>
              <a:t>Нормы современного русского языка</a:t>
            </a:r>
            <a:endParaRPr lang="ru-RU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defRPr/>
            </a:pPr>
            <a:endParaRPr lang="ru-RU" sz="14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11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 нормах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Главным понятием культуры речи является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норма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	Нормы бывают </a:t>
            </a:r>
            <a:r>
              <a:rPr lang="ru-RU" dirty="0" smtClean="0">
                <a:solidFill>
                  <a:srgbClr val="7030A0"/>
                </a:solidFill>
              </a:rPr>
              <a:t>орфоэпические, акцентологические, словообразовательные, морфологические, лексические, синтаксические, орфографические, пунктуационные, стилистические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4148915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Орфоэпические и акцентологические нормы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2428875"/>
            <a:ext cx="8229600" cy="3054350"/>
          </a:xfr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</a:rPr>
              <a:t>Орфоэпические нормы</a:t>
            </a:r>
            <a:r>
              <a:rPr lang="ru-RU" dirty="0" smtClean="0">
                <a:solidFill>
                  <a:schemeClr val="tx1"/>
                </a:solidFill>
              </a:rPr>
              <a:t> – это правила произношения отдельных звуков, сочетаний звуков, грамматических форм и в широком смысле - нормы ударения (акцентологические нормы)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06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Орфоэпические нормы, акцентологические нормы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u="sng" dirty="0" smtClean="0"/>
              <a:t>Некоторые закономерности в постановке ударений</a:t>
            </a:r>
            <a:r>
              <a:rPr lang="ru-RU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Существительные мужского рода на </a:t>
            </a:r>
            <a:r>
              <a:rPr lang="ru-RU" sz="2800" i="1" dirty="0" smtClean="0"/>
              <a:t>–лог</a:t>
            </a:r>
            <a:r>
              <a:rPr lang="ru-RU" sz="2800" dirty="0" smtClean="0"/>
              <a:t>,  называющие неодушевленные предметы, имеют ударение на последнем слоге: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эпилог, каталог, некролог </a:t>
            </a:r>
            <a:r>
              <a:rPr lang="ru-RU" sz="2800" dirty="0" smtClean="0"/>
              <a:t>(но : аналог)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Называющие лиц по роду занятий - на среднем слоге, то есть не на части </a:t>
            </a:r>
            <a:r>
              <a:rPr lang="ru-RU" sz="2800" i="1" dirty="0" smtClean="0">
                <a:solidFill>
                  <a:schemeClr val="tx1"/>
                </a:solidFill>
              </a:rPr>
              <a:t>–лог</a:t>
            </a:r>
            <a:r>
              <a:rPr lang="ru-RU" sz="2800" dirty="0" smtClean="0">
                <a:solidFill>
                  <a:schemeClr val="tx1"/>
                </a:solidFill>
              </a:rPr>
              <a:t>: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антрополог, физиолог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75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Орфоэпические нормы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Сложные существительные с частью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провод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>произносятся с ударением на последнем слоге: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водопровод, мусоропровод, нефтепровод, трубопровод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Ударение у существительных женского рода на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ота</a:t>
            </a:r>
            <a:r>
              <a:rPr lang="ru-RU" dirty="0" smtClean="0"/>
              <a:t> зависит от того, образованы они от прилагательного или от глагола. Если образованы от прилагательных, то имеют ударение на окончании: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глухота, красота, слепота, немота 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Если о</a:t>
            </a:r>
            <a:r>
              <a:rPr lang="ru-RU" dirty="0" smtClean="0"/>
              <a:t>т глаголов – на  основе: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ломота, дремота, острота, зевота</a:t>
            </a:r>
          </a:p>
        </p:txBody>
      </p:sp>
    </p:spTree>
    <p:extLst>
      <p:ext uri="{BB962C8B-B14F-4D97-AF65-F5344CB8AC3E}">
        <p14:creationId xmlns:p14="http://schemas.microsoft.com/office/powerpoint/2010/main" val="2399526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Орфоэпические нормы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143125"/>
            <a:ext cx="8229600" cy="3543300"/>
          </a:xfr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Существительные мужского рода на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sz="2800" i="1" dirty="0" err="1" smtClean="0">
                <a:solidFill>
                  <a:schemeClr val="accent2">
                    <a:lumMod val="75000"/>
                  </a:schemeClr>
                </a:solidFill>
              </a:rPr>
              <a:t>анин</a:t>
            </a:r>
            <a:r>
              <a:rPr lang="ru-RU" sz="2800" dirty="0" smtClean="0"/>
              <a:t> чаще всего имеют ударение на предпоследнем слоге: 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марсианин, англичанин, египтянин, мусульманин</a:t>
            </a:r>
            <a:endParaRPr lang="en-US" sz="28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Ударение на последний слог падает в словах старославянского происхождения: 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христианин, славянин, мещанин, дворянин</a:t>
            </a:r>
            <a:endParaRPr lang="ru-RU" sz="28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68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Орфоэпические нормы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В кратких прилагательных и причастиях женского рода, а также в глаголах прошедшего времени женского рода принято ставить ударение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последнем слоге</a:t>
            </a:r>
            <a:r>
              <a:rPr lang="ru-RU" sz="2800" dirty="0" smtClean="0"/>
              <a:t> : 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молода, брала, приняла, принята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НО:</a:t>
            </a:r>
            <a:r>
              <a:rPr lang="ru-RU" sz="2800" dirty="0" smtClean="0"/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крАла</a:t>
            </a:r>
            <a:r>
              <a:rPr lang="ru-RU" sz="2800" i="1" dirty="0" smtClean="0">
                <a:solidFill>
                  <a:schemeClr val="tx1"/>
                </a:solidFill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</a:rPr>
              <a:t>клАла</a:t>
            </a:r>
            <a:r>
              <a:rPr lang="ru-RU" sz="2800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У глаголов на 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sz="2800" i="1" dirty="0" err="1" smtClean="0">
                <a:solidFill>
                  <a:schemeClr val="accent2">
                    <a:lumMod val="75000"/>
                  </a:schemeClr>
                </a:solidFill>
              </a:rPr>
              <a:t>ировать</a:t>
            </a:r>
            <a:r>
              <a:rPr lang="ru-RU" sz="2800" dirty="0" smtClean="0"/>
              <a:t> существует тенденция к переносу ударения с последнего слога на третий от конца: блок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ровать, коп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ровать, экспорт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ровать, делег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ровать.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НО</a:t>
            </a:r>
            <a:r>
              <a:rPr lang="ru-RU" sz="2800" dirty="0" smtClean="0"/>
              <a:t>: премиров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ть, пломбиров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ть, маркиров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ть.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114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401050" cy="1154113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Расставьте ударения в словах: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214563"/>
            <a:ext cx="8229600" cy="3900487"/>
          </a:xfr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sz="2800" dirty="0" smtClean="0"/>
              <a:t>Средства, свекла, красивее, завидно, досуг, баловать, договор, позвонит, оптовый, приняли, добыча, брала, сливовый, квартал, начать, начал, закупорить, туфля, щавель, симметрия, эксперт, каталог, звонят, бензопровод, облегчить, торты, ходатайство, принудить, мышление, банты, жалюзи, включит, танцовщица, кремы, мастерски, мельком, христианин.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55835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Проверьте свои ответы: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3686175"/>
          </a:xfr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sz="2800" dirty="0" smtClean="0"/>
              <a:t>Ср</a:t>
            </a:r>
            <a:r>
              <a:rPr lang="ru-RU" sz="2800" dirty="0" smtClean="0">
                <a:solidFill>
                  <a:srgbClr val="C00000"/>
                </a:solidFill>
              </a:rPr>
              <a:t>е</a:t>
            </a:r>
            <a:r>
              <a:rPr lang="ru-RU" sz="2800" dirty="0" smtClean="0"/>
              <a:t>дства, св</a:t>
            </a:r>
            <a:r>
              <a:rPr lang="ru-RU" sz="2800" dirty="0" smtClean="0">
                <a:solidFill>
                  <a:srgbClr val="C00000"/>
                </a:solidFill>
              </a:rPr>
              <a:t>е</a:t>
            </a:r>
            <a:r>
              <a:rPr lang="ru-RU" sz="2800" dirty="0" smtClean="0"/>
              <a:t>кла, крас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вее, зав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дно, дос</a:t>
            </a:r>
            <a:r>
              <a:rPr lang="ru-RU" sz="2800" dirty="0" smtClean="0">
                <a:solidFill>
                  <a:srgbClr val="C00000"/>
                </a:solidFill>
              </a:rPr>
              <a:t>у</a:t>
            </a:r>
            <a:r>
              <a:rPr lang="ru-RU" sz="2800" dirty="0" smtClean="0"/>
              <a:t>г, балов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ть, догов</a:t>
            </a:r>
            <a:r>
              <a:rPr lang="ru-RU" sz="2800" dirty="0" smtClean="0">
                <a:solidFill>
                  <a:srgbClr val="C00000"/>
                </a:solidFill>
              </a:rPr>
              <a:t>о</a:t>
            </a:r>
            <a:r>
              <a:rPr lang="ru-RU" sz="2800" dirty="0" smtClean="0"/>
              <a:t>р, позвон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т, опт</a:t>
            </a:r>
            <a:r>
              <a:rPr lang="ru-RU" sz="2800" dirty="0" smtClean="0">
                <a:solidFill>
                  <a:srgbClr val="C00000"/>
                </a:solidFill>
              </a:rPr>
              <a:t>о</a:t>
            </a:r>
            <a:r>
              <a:rPr lang="ru-RU" sz="2800" dirty="0" smtClean="0"/>
              <a:t>вый, пр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няли, доб</a:t>
            </a:r>
            <a:r>
              <a:rPr lang="ru-RU" sz="2800" dirty="0" smtClean="0">
                <a:solidFill>
                  <a:srgbClr val="C00000"/>
                </a:solidFill>
              </a:rPr>
              <a:t>ы</a:t>
            </a:r>
            <a:r>
              <a:rPr lang="ru-RU" sz="2800" dirty="0" smtClean="0"/>
              <a:t>ча, брал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, сл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вовый, кварт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л, нач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ть, н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чал, зак</a:t>
            </a:r>
            <a:r>
              <a:rPr lang="ru-RU" sz="2800" dirty="0" smtClean="0">
                <a:solidFill>
                  <a:srgbClr val="C00000"/>
                </a:solidFill>
              </a:rPr>
              <a:t>у</a:t>
            </a:r>
            <a:r>
              <a:rPr lang="ru-RU" sz="2800" dirty="0" smtClean="0"/>
              <a:t>порить, т</a:t>
            </a:r>
            <a:r>
              <a:rPr lang="ru-RU" sz="2800" dirty="0" smtClean="0">
                <a:solidFill>
                  <a:srgbClr val="C00000"/>
                </a:solidFill>
              </a:rPr>
              <a:t>у</a:t>
            </a:r>
            <a:r>
              <a:rPr lang="ru-RU" sz="2800" dirty="0" smtClean="0"/>
              <a:t>фля, щав</a:t>
            </a:r>
            <a:r>
              <a:rPr lang="ru-RU" sz="2800" dirty="0" smtClean="0">
                <a:solidFill>
                  <a:srgbClr val="C00000"/>
                </a:solidFill>
              </a:rPr>
              <a:t>е</a:t>
            </a:r>
            <a:r>
              <a:rPr lang="ru-RU" sz="2800" dirty="0" smtClean="0"/>
              <a:t>ль, симм</a:t>
            </a:r>
            <a:r>
              <a:rPr lang="ru-RU" sz="2800" dirty="0" smtClean="0">
                <a:solidFill>
                  <a:srgbClr val="C00000"/>
                </a:solidFill>
              </a:rPr>
              <a:t>е</a:t>
            </a:r>
            <a:r>
              <a:rPr lang="ru-RU" sz="2800" dirty="0" smtClean="0"/>
              <a:t>трия, эксп</a:t>
            </a:r>
            <a:r>
              <a:rPr lang="ru-RU" sz="2800" dirty="0" smtClean="0">
                <a:solidFill>
                  <a:srgbClr val="C00000"/>
                </a:solidFill>
              </a:rPr>
              <a:t>е</a:t>
            </a:r>
            <a:r>
              <a:rPr lang="ru-RU" sz="2800" dirty="0" smtClean="0"/>
              <a:t>рт, катал</a:t>
            </a:r>
            <a:r>
              <a:rPr lang="ru-RU" sz="2800" dirty="0" smtClean="0">
                <a:solidFill>
                  <a:srgbClr val="C00000"/>
                </a:solidFill>
              </a:rPr>
              <a:t>о</a:t>
            </a:r>
            <a:r>
              <a:rPr lang="ru-RU" sz="2800" dirty="0" smtClean="0"/>
              <a:t>г, звон</a:t>
            </a:r>
            <a:r>
              <a:rPr lang="ru-RU" sz="2800" dirty="0" smtClean="0">
                <a:solidFill>
                  <a:srgbClr val="C00000"/>
                </a:solidFill>
              </a:rPr>
              <a:t>я</a:t>
            </a:r>
            <a:r>
              <a:rPr lang="ru-RU" sz="2800" dirty="0" smtClean="0"/>
              <a:t>т, бензопров</a:t>
            </a:r>
            <a:r>
              <a:rPr lang="ru-RU" sz="2800" dirty="0" smtClean="0">
                <a:solidFill>
                  <a:srgbClr val="C00000"/>
                </a:solidFill>
              </a:rPr>
              <a:t>о</a:t>
            </a:r>
            <a:r>
              <a:rPr lang="ru-RU" sz="2800" dirty="0" smtClean="0"/>
              <a:t>д, облегч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ть, т</a:t>
            </a:r>
            <a:r>
              <a:rPr lang="ru-RU" sz="2800" dirty="0" smtClean="0">
                <a:solidFill>
                  <a:srgbClr val="C00000"/>
                </a:solidFill>
              </a:rPr>
              <a:t>о</a:t>
            </a:r>
            <a:r>
              <a:rPr lang="ru-RU" sz="2800" dirty="0" smtClean="0"/>
              <a:t>рты, ход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тайство, прин</a:t>
            </a:r>
            <a:r>
              <a:rPr lang="ru-RU" sz="2800" dirty="0" smtClean="0">
                <a:solidFill>
                  <a:srgbClr val="C00000"/>
                </a:solidFill>
              </a:rPr>
              <a:t>у</a:t>
            </a:r>
            <a:r>
              <a:rPr lang="ru-RU" sz="2800" dirty="0" smtClean="0"/>
              <a:t>дить, мышл</a:t>
            </a:r>
            <a:r>
              <a:rPr lang="ru-RU" sz="2800" dirty="0" smtClean="0">
                <a:solidFill>
                  <a:srgbClr val="C00000"/>
                </a:solidFill>
              </a:rPr>
              <a:t>е</a:t>
            </a:r>
            <a:r>
              <a:rPr lang="ru-RU" sz="2800" dirty="0" smtClean="0"/>
              <a:t>ние, б</a:t>
            </a:r>
            <a:r>
              <a:rPr lang="ru-RU" sz="2800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нты, жалюз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, включ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т, танц</a:t>
            </a:r>
            <a:r>
              <a:rPr lang="ru-RU" sz="2800" dirty="0" smtClean="0">
                <a:solidFill>
                  <a:srgbClr val="C00000"/>
                </a:solidFill>
              </a:rPr>
              <a:t>о</a:t>
            </a:r>
            <a:r>
              <a:rPr lang="ru-RU" sz="2800" dirty="0" smtClean="0"/>
              <a:t>вщица, кр</a:t>
            </a:r>
            <a:r>
              <a:rPr lang="ru-RU" sz="2800" dirty="0" smtClean="0">
                <a:solidFill>
                  <a:srgbClr val="C00000"/>
                </a:solidFill>
              </a:rPr>
              <a:t>е</a:t>
            </a:r>
            <a:r>
              <a:rPr lang="ru-RU" sz="2800" dirty="0" smtClean="0"/>
              <a:t>мы, мастерск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, м</a:t>
            </a:r>
            <a:r>
              <a:rPr lang="ru-RU" sz="2800" dirty="0" smtClean="0">
                <a:solidFill>
                  <a:srgbClr val="C00000"/>
                </a:solidFill>
              </a:rPr>
              <a:t>е</a:t>
            </a:r>
            <a:r>
              <a:rPr lang="ru-RU" sz="2800" dirty="0" smtClean="0"/>
              <a:t>льком, христиан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/>
              <a:t>н.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529340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Экран (4:3)</PresentationFormat>
  <Paragraphs>26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Подготовка к ЕГЭ</vt:lpstr>
      <vt:lpstr>О нормах</vt:lpstr>
      <vt:lpstr>Орфоэпические и акцентологические нормы</vt:lpstr>
      <vt:lpstr>Орфоэпические нормы, акцентологические нормы</vt:lpstr>
      <vt:lpstr>Орфоэпические нормы</vt:lpstr>
      <vt:lpstr>Орфоэпические нормы</vt:lpstr>
      <vt:lpstr>Орфоэпические нормы</vt:lpstr>
      <vt:lpstr>Расставьте ударения в словах:</vt:lpstr>
      <vt:lpstr>Проверьте свои ответы: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</dc:title>
  <dc:creator>Alex</dc:creator>
  <cp:lastModifiedBy>Alex</cp:lastModifiedBy>
  <cp:revision>1</cp:revision>
  <dcterms:created xsi:type="dcterms:W3CDTF">2015-11-13T06:52:27Z</dcterms:created>
  <dcterms:modified xsi:type="dcterms:W3CDTF">2015-11-13T06:58:07Z</dcterms:modified>
</cp:coreProperties>
</file>